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2" r:id="rId4"/>
    <p:sldId id="274" r:id="rId5"/>
    <p:sldId id="275" r:id="rId6"/>
    <p:sldId id="262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6FB"/>
    <a:srgbClr val="C8E0FC"/>
    <a:srgbClr val="FFFFFF"/>
    <a:srgbClr val="D0EB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11C6A-37EC-41C7-92B1-C3B916CF1396}" type="datetimeFigureOut">
              <a:rPr lang="ko-KR" altLang="en-US" smtClean="0"/>
              <a:pPr/>
              <a:t>2014-07-03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96648-6A93-4D84-8450-D2D89C4B51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073-F562-4E10-984E-3BCFE467F4B4}" type="datetimeFigureOut">
              <a:rPr lang="ko-KR" altLang="en-US" smtClean="0"/>
              <a:pPr/>
              <a:t>2014-07-03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09FF-F439-401D-BB4F-DF4A1E3517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073-F562-4E10-984E-3BCFE467F4B4}" type="datetimeFigureOut">
              <a:rPr lang="ko-KR" altLang="en-US" smtClean="0"/>
              <a:pPr/>
              <a:t>2014-07-03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09FF-F439-401D-BB4F-DF4A1E3517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073-F562-4E10-984E-3BCFE467F4B4}" type="datetimeFigureOut">
              <a:rPr lang="ko-KR" altLang="en-US" smtClean="0"/>
              <a:pPr/>
              <a:t>2014-07-03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09FF-F439-401D-BB4F-DF4A1E3517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:\Documents and Settings\lee\Local Settings\Temporary Internet Files\Content.IE5\K5GRGBSR\MP900446699[1].jpg"/>
          <p:cNvPicPr>
            <a:picLocks noChangeAspect="1" noChangeArrowheads="1"/>
          </p:cNvPicPr>
          <p:nvPr userDrawn="1"/>
        </p:nvPicPr>
        <p:blipFill>
          <a:blip r:embed="rId2" cstate="print">
            <a:lum bright="43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073-F562-4E10-984E-3BCFE467F4B4}" type="datetimeFigureOut">
              <a:rPr lang="ko-KR" altLang="en-US" smtClean="0"/>
              <a:pPr/>
              <a:t>2014-07-03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09FF-F439-401D-BB4F-DF4A1E35171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7137066" y="6255542"/>
            <a:ext cx="2000264" cy="602245"/>
            <a:chOff x="7000892" y="6263634"/>
            <a:chExt cx="2000264" cy="602245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2109" t="13195" r="76952" b="80951"/>
            <a:stretch>
              <a:fillRect/>
            </a:stretch>
          </p:blipFill>
          <p:spPr bwMode="auto">
            <a:xfrm>
              <a:off x="7000892" y="6263634"/>
              <a:ext cx="2000264" cy="60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직사각형 9"/>
            <p:cNvSpPr/>
            <p:nvPr/>
          </p:nvSpPr>
          <p:spPr>
            <a:xfrm>
              <a:off x="7429512" y="6631880"/>
              <a:ext cx="1571644" cy="214314"/>
            </a:xfrm>
            <a:prstGeom prst="rect">
              <a:avLst/>
            </a:prstGeom>
            <a:solidFill>
              <a:srgbClr val="D3F6FB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부천시야구연합회</a:t>
              </a:r>
              <a:endParaRPr lang="ko-KR" altLang="en-US" sz="140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073-F562-4E10-984E-3BCFE467F4B4}" type="datetimeFigureOut">
              <a:rPr lang="ko-KR" altLang="en-US" smtClean="0"/>
              <a:pPr/>
              <a:t>2014-07-03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09FF-F439-401D-BB4F-DF4A1E3517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073-F562-4E10-984E-3BCFE467F4B4}" type="datetimeFigureOut">
              <a:rPr lang="ko-KR" altLang="en-US" smtClean="0"/>
              <a:pPr/>
              <a:t>2014-07-03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09FF-F439-401D-BB4F-DF4A1E3517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073-F562-4E10-984E-3BCFE467F4B4}" type="datetimeFigureOut">
              <a:rPr lang="ko-KR" altLang="en-US" smtClean="0"/>
              <a:pPr/>
              <a:t>2014-07-03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09FF-F439-401D-BB4F-DF4A1E3517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073-F562-4E10-984E-3BCFE467F4B4}" type="datetimeFigureOut">
              <a:rPr lang="ko-KR" altLang="en-US" smtClean="0"/>
              <a:pPr/>
              <a:t>2014-07-03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09FF-F439-401D-BB4F-DF4A1E3517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073-F562-4E10-984E-3BCFE467F4B4}" type="datetimeFigureOut">
              <a:rPr lang="ko-KR" altLang="en-US" smtClean="0"/>
              <a:pPr/>
              <a:t>2014-07-03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09FF-F439-401D-BB4F-DF4A1E3517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073-F562-4E10-984E-3BCFE467F4B4}" type="datetimeFigureOut">
              <a:rPr lang="ko-KR" altLang="en-US" smtClean="0"/>
              <a:pPr/>
              <a:t>2014-07-03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09FF-F439-401D-BB4F-DF4A1E3517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073-F562-4E10-984E-3BCFE467F4B4}" type="datetimeFigureOut">
              <a:rPr lang="ko-KR" altLang="en-US" smtClean="0"/>
              <a:pPr/>
              <a:t>2014-07-03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09FF-F439-401D-BB4F-DF4A1E3517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77073-F562-4E10-984E-3BCFE467F4B4}" type="datetimeFigureOut">
              <a:rPr lang="ko-KR" altLang="en-US" smtClean="0"/>
              <a:pPr/>
              <a:t>2014-07-03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A09FF-F439-401D-BB4F-DF4A1E3517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lee\Local Settings\Temporary Internet Files\Content.IE5\M7MRA9UZ\MP900446927[2].jpg"/>
          <p:cNvPicPr>
            <a:picLocks noChangeAspect="1" noChangeArrowheads="1"/>
          </p:cNvPicPr>
          <p:nvPr/>
        </p:nvPicPr>
        <p:blipFill>
          <a:blip r:embed="rId2" cstate="print">
            <a:lum bright="50000" contrast="-45000"/>
          </a:blip>
          <a:srcRect/>
          <a:stretch>
            <a:fillRect/>
          </a:stretch>
        </p:blipFill>
        <p:spPr bwMode="auto">
          <a:xfrm>
            <a:off x="142844" y="71414"/>
            <a:ext cx="8858312" cy="642942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2976" y="857232"/>
            <a:ext cx="7029472" cy="188596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회 생활체육 </a:t>
            </a:r>
            <a:r>
              <a:rPr lang="ko-KR" altLang="en-US" smtClean="0">
                <a:latin typeface="HY견고딕" pitchFamily="18" charset="-127"/>
                <a:ea typeface="HY견고딕" pitchFamily="18" charset="-127"/>
              </a:rPr>
              <a:t>회장기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야구대회 대표자회의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857488" y="3286124"/>
            <a:ext cx="3200400" cy="500066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2014.06.27.</a:t>
            </a:r>
            <a:endParaRPr lang="ko-KR" altLang="en-US" sz="24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3412" y="34480"/>
            <a:ext cx="3214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    부천시야구협회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연합회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331676" y="5929330"/>
            <a:ext cx="2883398" cy="825159"/>
            <a:chOff x="5357818" y="428604"/>
            <a:chExt cx="2286016" cy="602245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1328" t="13195" r="76171" b="80951"/>
            <a:stretch>
              <a:fillRect/>
            </a:stretch>
          </p:blipFill>
          <p:spPr bwMode="auto">
            <a:xfrm>
              <a:off x="5357818" y="428604"/>
              <a:ext cx="2286016" cy="60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직사각형 6"/>
            <p:cNvSpPr/>
            <p:nvPr/>
          </p:nvSpPr>
          <p:spPr>
            <a:xfrm>
              <a:off x="5929322" y="796850"/>
              <a:ext cx="1714512" cy="214314"/>
            </a:xfrm>
            <a:prstGeom prst="rect">
              <a:avLst/>
            </a:prstGeom>
            <a:solidFill>
              <a:srgbClr val="D3F6FB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부천시야구협회</a:t>
              </a:r>
              <a:r>
                <a:rPr lang="en-US" altLang="ko-KR" sz="1400" dirty="0" smtClean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.</a:t>
              </a:r>
              <a:r>
                <a:rPr lang="ko-KR" altLang="en-US" sz="1400" dirty="0" smtClean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연합회</a:t>
              </a:r>
              <a:endParaRPr lang="ko-KR" altLang="en-US" sz="140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71406" y="25854"/>
            <a:ext cx="8929750" cy="796908"/>
          </a:xfrm>
        </p:spPr>
        <p:txBody>
          <a:bodyPr>
            <a:noAutofit/>
          </a:bodyPr>
          <a:lstStyle/>
          <a:p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회 생활체육회장기 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야구대회요강</a:t>
            </a:r>
            <a:endParaRPr lang="ko-KR" altLang="en-US" sz="2200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행 사 개 요  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(1)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  회  명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회 생활체육회장기 야구대회  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(2)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  목적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1)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생활체육야구의 건전한 스포츠문화의 정착 및 계승발전                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                      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2)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생활체육야구동호인의 저변확대                    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                      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3)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대회를 통한 동호인간의 친목도모 및 생활체육 활성화  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(3)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주      최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부천시생활체육회 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(4)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주      관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국민생활체육부천시야구연합회 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(5)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후      원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부천시  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(6)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  기간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2014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~ 2014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년 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26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일  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(7)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  장소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부천야구장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까치울야구장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(8)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참가팀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수 및 참가방법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3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부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24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팀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선수출신불가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                   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   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                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대진추첨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:2014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27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일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19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시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분  원미구청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층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소통실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   </a:t>
            </a:r>
          </a:p>
          <a:p>
            <a:pPr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경 기 진 행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규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정                       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(1)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참가 팀은 경기 개시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분 전에 경기장에 도착 앞 경기 종료와 동시에 심판위원의  경기 개시 선언을 기다려야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(2)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경기장에 도착한 팀은 선수들의 신분증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주민등록증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면허증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여권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공무원증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외는 인정 불가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을 모두 수거해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감독 및 대표자가룰 미팅시 운영위원 또는 심판위원에 제시하도록 준비하여야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신분증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미참자는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당일 경기 참가 불가함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  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(3)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팀의 감독은 경기 개시 최소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분전에 경기 오더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교체 선수 포함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를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부 작성해서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기록실에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부를 전달하고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부를 지참 룰 미팅 시에 심판에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부 상대 팀에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부를 전달한다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 (4)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경기 중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덕아웃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앞에는 대기 타자를 제외한 선수단은 물론이고 장비를 놔두어서는 안 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(5)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경기 중에는 감독을 제외한 어느 누구도 특히 경기 중인 선수는 어필을 할 수 없다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  <a:b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단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야구 규칙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조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항에 명기된 사항은 감독도 어필해서는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안된다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본 규정을 위반 할 경우 심판위원은 경기 감독관에 보고서를 제출하고 경기 감독관은 운영위원회에 회부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징계를 결정한다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57158" y="1000108"/>
            <a:ext cx="8358246" cy="5572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(6)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참가 팀의 감독이나 대표자는 경기 진행 규정을 숙지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대회의 원활하고 신속한 진행을 위해 적극 협조하여야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(7)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대회의 모든 진행사항은 유선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문자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으로 전달되므로 특히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대진일정은 변경될 수 있으므로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참가팀의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대표자는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필히확인하여야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(8)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상기에 명시되지 아니한 사항은  부천시야구협회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연합회 경기위원들의 심의로 결정한다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3.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등록선수 자격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(1)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출전 팀의 선수자격은 대회 전 연합회에 제출한 대회참가신청서류에 기재된 자에 한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※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제출한 대회참가신청 서류의 필수기재 사항은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배번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선수명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주민등록번호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출신고 등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개이며 기재한 내용이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 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없거나 허위임이 판명된 경우 해당선수는 대회기간중의 모든 경기에 출전할 수 없다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(2)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대회출전에 있어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중으로 등록되지 않아야 하며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2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중 등록된 선수는 대회기간의 모든 경기에 출전할 수 없다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※ 2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중 등록 선수가 출전하였을 경우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해당 팀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이유불문 몰수 패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(3)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 출전선수 자격은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2014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1200" smtClean="0">
                <a:latin typeface="HY견고딕" pitchFamily="18" charset="-127"/>
                <a:ea typeface="HY견고딕" pitchFamily="18" charset="-127"/>
              </a:rPr>
              <a:t>일 본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연합회에 등록이 되어 있어야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(4)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선수출신의 구분은 만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40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세 이상인자는 선수출신자라 할지라도 선수로 구분치 않는다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※ 1974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년생부터 선수제외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(5)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상기에 명시되지 아니한 사항은 국민생활체육부천시야구연합회 경기위원들의 심의로 결정한다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(6)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외국인 및 외국에서 고교를 졸업 한 자는 선수출신자로 구분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(7)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선수등록이 끝난 후에는 선수교체를 불허한다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4.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경 기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규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칙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 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(1)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다음 사항 이외에는 야구 규칙 서에 준하며 이외의 사항은  부천시야구협회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연합회 경기위원회의 결정에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따른다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</a:t>
            </a: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(2)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경기 횟수는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회로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</a:t>
            </a: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(3)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콜드게임은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회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-10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점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5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회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-8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점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회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-7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점으로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(4)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경기의 성립횟수는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회로하며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강우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일몰 기타의 사유로 경기의 속행이 어려울 경우에는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(4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회 이상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공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수를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</a:pP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     모두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마친 최종회의 결과로 승패를 결정한다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상기의 사유로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회를 마치지 못했을 경우에는 주최측에서 정하는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 </a:t>
            </a: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</a:t>
            </a:r>
          </a:p>
        </p:txBody>
      </p:sp>
      <p:sp>
        <p:nvSpPr>
          <p:cNvPr id="9" name="제목 3"/>
          <p:cNvSpPr>
            <a:spLocks noGrp="1"/>
          </p:cNvSpPr>
          <p:nvPr>
            <p:ph type="title"/>
          </p:nvPr>
        </p:nvSpPr>
        <p:spPr>
          <a:xfrm>
            <a:off x="71406" y="60324"/>
            <a:ext cx="8929750" cy="796908"/>
          </a:xfrm>
        </p:spPr>
        <p:txBody>
          <a:bodyPr>
            <a:noAutofit/>
          </a:bodyPr>
          <a:lstStyle/>
          <a:p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회 생활체육회장기 야구대회요강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28596" y="857232"/>
            <a:ext cx="8429684" cy="5643602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    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시간과 장소에서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서스펜디드게임으로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진행한다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</a:t>
            </a: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(5)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대회는 시간제한 경기로 진행하며 경기 개시 후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시간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50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분 이후에는 새로운 이닝에 들어가지 못한다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 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예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예선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-09:00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시작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 10:49(○), 10:50 (×)</a:t>
            </a: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      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결승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-09:00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시작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11:14 (○), 11:15 (×)</a:t>
            </a: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(6)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결승전은 시간제한경기를 적용하며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(2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시간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분경기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- 2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시간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15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분 이후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새이닝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불가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무승부인 경우에는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</a:pP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     승부치기로 결정한다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.(1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사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1,2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루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진행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 </a:t>
            </a: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(7)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경기시작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분 경과 시까지 출전하지 않으면 기권으로 간주한다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 </a:t>
            </a: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(8)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출전선수 복장은 반드시 통일되어야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야구화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글러브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벨트는 제외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티셔츠 착용시 가로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세로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15cm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이상의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등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배번을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부착하여야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약간의 오차는 경기 전 운영위원의 판단에 따른다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.) </a:t>
            </a: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(9)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규정타석은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강전 이상 진출한 팀의 선수로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타석 이상으로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</a:t>
            </a: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(10)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투수에 한해 지명타자를 기용 할 수 있다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(11)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일몰 콜드게임을 일몰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15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분전을 말하며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일몰시간 전까지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회가 성립되었을 때 동점일 경우는 추첨으로 승부를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 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결정한다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(12)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심판은 부천시야구협회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연합회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심판부에서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맡으며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시합구는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주최측에서 지급한다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5.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각부의 선수 구성  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(1) 3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부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선수출신 출전불가 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6.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몰수게임의 적용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(1)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등록선수 자격에 위배되는 선수가 출전하였을 때에는 상대팀의 증빙서류 제출과 제소가 있을 때에는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운영위원회에서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몰수게임을 선언할 수 있다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(2)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경기 전 출전선수에 대한 신원확인을 원칙으로 하며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주민등록증이나 운전면허증 등 사진이 있는 국가기관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신분증을 제시하지 못하거나 주민등록번호가 일치하지 않을 경우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해당 선수는 출전을 금하며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경기 중에 상대팀의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이의제기로 발견된 경우에는 그 순간부터 퇴장시키고 그 전까지의 경기기록은 유효하다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-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대회참가신청서류에 등록된 선수로서 이의제기가 있을 경우에 해당됨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</a:t>
            </a:r>
          </a:p>
          <a:p>
            <a:pPr>
              <a:buNone/>
            </a:pPr>
            <a:endParaRPr lang="ko-KR" altLang="en-US" sz="12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제목 3"/>
          <p:cNvSpPr>
            <a:spLocks noGrp="1"/>
          </p:cNvSpPr>
          <p:nvPr>
            <p:ph type="title"/>
          </p:nvPr>
        </p:nvSpPr>
        <p:spPr>
          <a:xfrm>
            <a:off x="71406" y="43072"/>
            <a:ext cx="8929750" cy="796908"/>
          </a:xfrm>
        </p:spPr>
        <p:txBody>
          <a:bodyPr>
            <a:noAutofit/>
          </a:bodyPr>
          <a:lstStyle/>
          <a:p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회 생활체육회장기 야구대회요강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117615"/>
            <a:ext cx="8229600" cy="53117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(3)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신원확인을 의뢰 받은 주심이나 운영위원은 즉시 해당사항에 대응하여 조치해야 하며 불가능할 경우에는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부천시연합회 운영위원회의 심의를 거친 후 경기 후에도 결과에 따라 징계를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팀 징계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개인 징계 등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  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 ①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팀의 경우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연합회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협회가 주최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주관하는 전 대회에 해당 년도 출장정지와 해당경기의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몰수패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 ②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개인의 경우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해당경기 출장정지 및 해당년도 출장정지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(4)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신원확인은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해당팀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감독이 주심이나 운영위원에게만 요구해야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(5)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기타 규정에 명시되지 않은 상황이 발생된 경우에는 부천시야구연합회 운영위원회의 심의 결정에 따른다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(6)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몰수게임 적용에 있어 상기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(5)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에 표기된 사항 이외의 상황이 발생된 경우는 상기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(6)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항을 적용하여 운영위원회의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 심의결정에 의거 시행한다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(7)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상대팀에 대한 제소는 경기 종료 전에 해야만 유효하다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7.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대회시상 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(1)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종합 시상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우승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준우승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우승팀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우승기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트로피시상 및 부상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 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준우승팀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트로피 시상 및 부상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  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(2)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개 인 상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- 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트로피수여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최우수선수상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우수투수상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타격상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타점상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감투상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감독상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심판상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(3)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최우수투수상 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자기팀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경기수 이상의 횟수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준결승 진출팀 중 선정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(4)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최우수타격상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자기팀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경기수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×2.5  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준결승 진출팀 중 선정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  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(5)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개인상은 결승토너먼트의 진출에 관계없이 대회 최다 기록으로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 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 ※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동률시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타율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타석수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타수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루타수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타점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우선으로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*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위의 시상은 대회의 필요에 의해 예고 없이 변경할 수 있다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    </a:t>
            </a:r>
            <a:endParaRPr lang="ko-KR" altLang="en-US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*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모든 참가 팀은 국민생활체육협의회 홈페이지에서 스포츠 공제 보험에 단체로 가입해야 합니다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endParaRPr lang="en-US" altLang="ko-KR" sz="14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    * 2014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27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일 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) 19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시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분  원미구청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층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소통실에서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대진 추첨 합니다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 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제목 3"/>
          <p:cNvSpPr txBox="1">
            <a:spLocks/>
          </p:cNvSpPr>
          <p:nvPr/>
        </p:nvSpPr>
        <p:spPr>
          <a:xfrm>
            <a:off x="71406" y="43072"/>
            <a:ext cx="892975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제</a:t>
            </a: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5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회 생활체육회장기 야구대회요강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5984" y="2214562"/>
            <a:ext cx="4714908" cy="1143000"/>
          </a:xfrm>
        </p:spPr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감 사 합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니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다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311</Words>
  <Application>Microsoft Office PowerPoint</Application>
  <PresentationFormat>화면 슬라이드 쇼(4:3)</PresentationFormat>
  <Paragraphs>112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제5회 생활체육 회장기  야구대회 대표자회의</vt:lpstr>
      <vt:lpstr>제5회 생활체육회장기  야구대회요강</vt:lpstr>
      <vt:lpstr>제5회 생활체육회장기 야구대회요강</vt:lpstr>
      <vt:lpstr>제5회 생활체육회장기 야구대회요강</vt:lpstr>
      <vt:lpstr>슬라이드 5</vt:lpstr>
      <vt:lpstr>감 사 합 니 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lee</dc:creator>
  <cp:lastModifiedBy>Love</cp:lastModifiedBy>
  <cp:revision>141</cp:revision>
  <dcterms:created xsi:type="dcterms:W3CDTF">2011-04-27T06:28:06Z</dcterms:created>
  <dcterms:modified xsi:type="dcterms:W3CDTF">2014-07-03T01:47:34Z</dcterms:modified>
</cp:coreProperties>
</file>